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72" r:id="rId13"/>
    <p:sldId id="269" r:id="rId14"/>
    <p:sldId id="266" r:id="rId15"/>
    <p:sldId id="267" r:id="rId16"/>
    <p:sldId id="270" r:id="rId17"/>
    <p:sldId id="271" r:id="rId18"/>
    <p:sldId id="279" r:id="rId19"/>
    <p:sldId id="274" r:id="rId20"/>
    <p:sldId id="275" r:id="rId21"/>
    <p:sldId id="277" r:id="rId22"/>
    <p:sldId id="280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2" r:id="rId34"/>
    <p:sldId id="294" r:id="rId35"/>
    <p:sldId id="295" r:id="rId36"/>
    <p:sldId id="296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buybitcoinworldwide.com/stats/stock-to-flo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itcoin.org/bitcoin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BITCOIN MINING FARMS ΠΩΣ ΝΑ ΕΠΕΝΔΥΣΕΤΕ ΣΤΗΝ ΕΞΟΡΥΞΗ ΤΩΡΑ</a:t>
            </a:r>
            <a:endParaRPr lang="el-GR" b="1" dirty="0"/>
          </a:p>
        </p:txBody>
      </p:sp>
      <p:pic>
        <p:nvPicPr>
          <p:cNvPr id="4" name="Content Placeholder 3" descr="eksoruksi-bitco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err="1" smtClean="0"/>
              <a:t>Bitcoin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Κρύπτονόμισμα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Bitcoin</a:t>
            </a:r>
            <a:r>
              <a:rPr lang="en-US" dirty="0" smtClean="0"/>
              <a:t>=</a:t>
            </a:r>
            <a:r>
              <a:rPr lang="el-GR" dirty="0" smtClean="0"/>
              <a:t>100 εκ </a:t>
            </a:r>
            <a:r>
              <a:rPr lang="en-US" dirty="0" smtClean="0"/>
              <a:t>Satoshi</a:t>
            </a:r>
          </a:p>
          <a:p>
            <a:r>
              <a:rPr lang="el-GR" dirty="0" smtClean="0"/>
              <a:t>Αποκεντρωμένο (</a:t>
            </a:r>
            <a:r>
              <a:rPr lang="en-US" dirty="0" err="1" smtClean="0"/>
              <a:t>Defi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Δεν ανήκει σε κανέναν</a:t>
            </a:r>
          </a:p>
          <a:p>
            <a:r>
              <a:rPr lang="el-GR" dirty="0" smtClean="0"/>
              <a:t>Δεν ελέγχεται από κανέναν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err="1" smtClean="0"/>
              <a:t>Bitcoin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Bitcoin είναι ένα δίκτυο ανοιχτού κώδικα, ανθεκτικό στη λογοκρισία, ομότιμο αμετάβλητο δίκτυο</a:t>
            </a:r>
          </a:p>
          <a:p>
            <a:r>
              <a:rPr lang="el-GR" dirty="0" smtClean="0"/>
              <a:t>Ανιχνεύσιμος ψηφιακός χρυσός. </a:t>
            </a:r>
          </a:p>
          <a:p>
            <a:r>
              <a:rPr lang="el-GR" dirty="0" smtClean="0"/>
              <a:t>Όχι τα κλειδιά σας. όχι τα νομίσματά σου(</a:t>
            </a:r>
            <a:r>
              <a:rPr lang="en-US" dirty="0" smtClean="0"/>
              <a:t>Not your keys; not your coins</a:t>
            </a:r>
            <a:r>
              <a:rPr lang="el-GR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err="1" smtClean="0"/>
              <a:t>Bitcoin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Κρύπτο</a:t>
            </a:r>
          </a:p>
          <a:p>
            <a:r>
              <a:rPr lang="en-US" dirty="0" err="1" smtClean="0"/>
              <a:t>Blockchain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l-GR" dirty="0" smtClean="0"/>
              <a:t>έλειος οικονομικός κύκλος ανά 4μιση χρόνια (</a:t>
            </a:r>
            <a:r>
              <a:rPr lang="en-US" dirty="0" err="1" smtClean="0"/>
              <a:t>bitcoin</a:t>
            </a:r>
            <a:r>
              <a:rPr lang="en-US" dirty="0" smtClean="0"/>
              <a:t> halving)</a:t>
            </a:r>
          </a:p>
          <a:p>
            <a:r>
              <a:rPr lang="el-GR" dirty="0" smtClean="0"/>
              <a:t>Είναι αδιάτρητο και έχει πεπερασμένη κυκλοφορία στα 21 εκατομμύρια τεμάχια, το 2140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err="1" smtClean="0"/>
              <a:t>Bitcoin</a:t>
            </a:r>
            <a:r>
              <a:rPr lang="el-GR" dirty="0" smtClean="0"/>
              <a:t>;</a:t>
            </a:r>
            <a:endParaRPr lang="el-GR" dirty="0"/>
          </a:p>
        </p:txBody>
      </p:sp>
      <p:pic>
        <p:nvPicPr>
          <p:cNvPr id="4" name="Content Placeholder 3" descr="Screenshot 2022-11-10 at 13-01-42 Bitcoin Explor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7655" y="1600200"/>
            <a:ext cx="790869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46.4 </a:t>
            </a:r>
            <a:r>
              <a:rPr lang="el-GR" dirty="0" smtClean="0"/>
              <a:t>δις </a:t>
            </a:r>
            <a:r>
              <a:rPr lang="el-GR" dirty="0" smtClean="0"/>
              <a:t>$ </a:t>
            </a:r>
            <a:r>
              <a:rPr lang="el-GR" dirty="0" smtClean="0"/>
              <a:t>Ημερήσιος Όγκος</a:t>
            </a:r>
            <a:r>
              <a:rPr lang="el-GR" dirty="0" smtClean="0"/>
              <a:t> 2024</a:t>
            </a:r>
            <a:endParaRPr lang="el-GR" dirty="0"/>
          </a:p>
        </p:txBody>
      </p:sp>
      <p:pic>
        <p:nvPicPr>
          <p:cNvPr id="6" name="Content Placeholder 5" descr="BTC-DAILY-VOLU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Είναι αργά να μπείτε στο </a:t>
            </a:r>
            <a:r>
              <a:rPr lang="en-US" dirty="0" err="1" smtClean="0"/>
              <a:t>Bitcoin</a:t>
            </a:r>
            <a:r>
              <a:rPr lang="el-GR" dirty="0" smtClean="0"/>
              <a:t>;</a:t>
            </a:r>
            <a:endParaRPr lang="el-GR" dirty="0"/>
          </a:p>
        </p:txBody>
      </p:sp>
      <p:pic>
        <p:nvPicPr>
          <p:cNvPr id="6" name="Content Placeholder 5" descr="Screenshot 2022-11-10 at 13-03-03 (5) Bitcoin - Twitter Search _ Twit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4025" y="2539206"/>
            <a:ext cx="5695950" cy="2647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Είναι κερδοσκοπικό το </a:t>
            </a:r>
            <a:r>
              <a:rPr lang="en-US" dirty="0" smtClean="0"/>
              <a:t>BTC</a:t>
            </a:r>
            <a:r>
              <a:rPr lang="el-GR" dirty="0" smtClean="0"/>
              <a:t>;</a:t>
            </a:r>
            <a:endParaRPr lang="el-GR" dirty="0"/>
          </a:p>
        </p:txBody>
      </p:sp>
      <p:pic>
        <p:nvPicPr>
          <p:cNvPr id="4" name="Content Placeholder 3" descr="FhKVhJvWYAEM-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4405" y="1600200"/>
            <a:ext cx="5675189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Πόσο θα πάει το </a:t>
            </a:r>
            <a:r>
              <a:rPr lang="en-US" dirty="0" smtClean="0"/>
              <a:t>BTC</a:t>
            </a:r>
            <a:r>
              <a:rPr lang="el-GR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Stock To Flow Model Plan B</a:t>
            </a:r>
            <a:endParaRPr lang="el-GR" dirty="0"/>
          </a:p>
        </p:txBody>
      </p:sp>
      <p:pic>
        <p:nvPicPr>
          <p:cNvPr id="4" name="Content Placeholder 3" descr="Screenshot 2022-11-10 at 13-07-20 Bitcoin Stock to Flow Model - S2F Live Chart (PlanB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229600" cy="413845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Πότε θα περάσει τις 100.000€;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Μέσα στο 2024-2025</a:t>
            </a:r>
          </a:p>
          <a:p>
            <a:r>
              <a:rPr lang="el-GR" dirty="0" smtClean="0"/>
              <a:t>1.000.000 το 2028-2030;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Σπανιότητα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to flow model </a:t>
            </a:r>
            <a:r>
              <a:rPr lang="en-US" b="1" dirty="0" smtClean="0">
                <a:hlinkClick r:id="rId2"/>
              </a:rPr>
              <a:t>(</a:t>
            </a:r>
            <a:r>
              <a:rPr lang="en-US" b="1" dirty="0" err="1" smtClean="0">
                <a:hlinkClick r:id="rId2"/>
              </a:rPr>
              <a:t>PlanB</a:t>
            </a:r>
            <a:r>
              <a:rPr lang="en-US" b="1" dirty="0" smtClean="0">
                <a:hlinkClick r:id="rId2"/>
              </a:rPr>
              <a:t>)</a:t>
            </a:r>
          </a:p>
          <a:p>
            <a:r>
              <a:rPr lang="el-GR" dirty="0" smtClean="0"/>
              <a:t>Η προσφορά του </a:t>
            </a:r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l-GR" dirty="0" smtClean="0"/>
              <a:t>μειώνεται κάθε 4μιση χρόνια</a:t>
            </a:r>
          </a:p>
          <a:p>
            <a:r>
              <a:rPr lang="el-GR" dirty="0" smtClean="0"/>
              <a:t>Το παραπάνω μοντέλο προβλέπει την προσφορά αλλά δεν μπορεί να προβλέψει τη ζήτηση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ΜΗ ΟΙΚΟΝΟΜΙΚΗ, ΕΠΕΝΔΥΤΙΚΗ ΣΥΜΒΟΥΛΗ! ΑΠΛΩΣ Η ΑΠΟΨΗ ΜΟΥ!</a:t>
            </a:r>
          </a:p>
          <a:p>
            <a:r>
              <a:rPr lang="el-GR" b="1" dirty="0" smtClean="0"/>
              <a:t>ΚΑΝΤΕ ΤΗΝ ΕΡΕΥΝΑ ΣΑΣ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Υιοθέτηση του </a:t>
            </a:r>
            <a:r>
              <a:rPr lang="en-US" dirty="0" err="1" smtClean="0"/>
              <a:t>Bitcoin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Είμαστε στο στάδιο </a:t>
            </a:r>
            <a:r>
              <a:rPr lang="en-US" dirty="0" smtClean="0"/>
              <a:t>early adopters</a:t>
            </a:r>
          </a:p>
          <a:p>
            <a:r>
              <a:rPr lang="el-GR" dirty="0" smtClean="0"/>
              <a:t>Ακόμα χρησιμοποιείται από το 3% του πληθυσμού, στην Ελλάδα από το 1%</a:t>
            </a:r>
          </a:p>
          <a:p>
            <a:r>
              <a:rPr lang="el-GR" dirty="0" smtClean="0"/>
              <a:t>Ελ Σαλβαδόρ δεύτερο εθνικό νόμισμα</a:t>
            </a:r>
          </a:p>
          <a:p>
            <a:r>
              <a:rPr lang="el-GR" dirty="0" smtClean="0"/>
              <a:t>Νιγηρία</a:t>
            </a:r>
          </a:p>
          <a:p>
            <a:r>
              <a:rPr lang="el-GR" dirty="0" smtClean="0"/>
              <a:t>Μην πρόσβαση σε τράπεζες (</a:t>
            </a:r>
            <a:r>
              <a:rPr lang="en-US" dirty="0" smtClean="0"/>
              <a:t>unbanked)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Χρηστικότητα (</a:t>
            </a:r>
            <a:r>
              <a:rPr lang="en-US" dirty="0" smtClean="0"/>
              <a:t>usability)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Νέες εφαρμογές (</a:t>
            </a:r>
            <a:r>
              <a:rPr lang="en-US" dirty="0" smtClean="0"/>
              <a:t>lightning network)</a:t>
            </a:r>
          </a:p>
          <a:p>
            <a:r>
              <a:rPr lang="el-GR" dirty="0" smtClean="0"/>
              <a:t>Αξία μέσου αποθήκευσης και μεταφορά πλούτου</a:t>
            </a:r>
          </a:p>
          <a:p>
            <a:r>
              <a:rPr lang="el-GR" dirty="0" smtClean="0"/>
              <a:t>Χρήση από </a:t>
            </a:r>
            <a:r>
              <a:rPr lang="en-US" dirty="0" smtClean="0"/>
              <a:t>funds</a:t>
            </a:r>
            <a:r>
              <a:rPr lang="el-GR" dirty="0" smtClean="0"/>
              <a:t> &amp; Θεσμικούς επενδυτές</a:t>
            </a:r>
            <a:endParaRPr lang="en-US" dirty="0" smtClean="0"/>
          </a:p>
          <a:p>
            <a:r>
              <a:rPr lang="en-US" dirty="0" smtClean="0"/>
              <a:t>ETFs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αποκτάμε </a:t>
            </a:r>
            <a:r>
              <a:rPr lang="en-US" dirty="0" err="1" smtClean="0"/>
              <a:t>Bitcoin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Mining</a:t>
            </a:r>
          </a:p>
          <a:p>
            <a:r>
              <a:rPr lang="el-GR" dirty="0" smtClean="0"/>
              <a:t>Αγορά από ανταλλακτήριο</a:t>
            </a:r>
          </a:p>
          <a:p>
            <a:r>
              <a:rPr lang="el-GR" dirty="0" smtClean="0"/>
              <a:t>Αγορά από </a:t>
            </a:r>
            <a:r>
              <a:rPr lang="el-GR" dirty="0" smtClean="0"/>
              <a:t>ιδιώτη</a:t>
            </a:r>
            <a:endParaRPr lang="el-G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1. Είναι το </a:t>
            </a:r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l-GR" dirty="0" smtClean="0"/>
              <a:t>ασφαλές;</a:t>
            </a:r>
          </a:p>
          <a:p>
            <a:r>
              <a:rPr lang="el-GR" dirty="0" smtClean="0"/>
              <a:t>2. Από ποιον ελέγχεται;</a:t>
            </a:r>
          </a:p>
          <a:p>
            <a:r>
              <a:rPr lang="el-GR" dirty="0" smtClean="0"/>
              <a:t>3. Άμα καταρρεύσει;</a:t>
            </a:r>
          </a:p>
          <a:p>
            <a:r>
              <a:rPr lang="el-GR" dirty="0" smtClean="0"/>
              <a:t>4. Διακυμάνσεις (Μεταβλητότητα)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mining farms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εξόρυξη κρύπτο και συγκεκριμένα </a:t>
            </a:r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l-GR" dirty="0" smtClean="0"/>
              <a:t>είναι ασύμφορη για τον οικιακό χρήστη γιατί:</a:t>
            </a:r>
          </a:p>
          <a:p>
            <a:r>
              <a:rPr lang="el-GR" dirty="0" smtClean="0"/>
              <a:t>Καίει πολύ ρεύμα (και είναι ακριβό)</a:t>
            </a:r>
          </a:p>
          <a:p>
            <a:r>
              <a:rPr lang="el-GR" dirty="0" smtClean="0"/>
              <a:t>Απαιτείται υψηλή επένδυση</a:t>
            </a:r>
          </a:p>
          <a:p>
            <a:r>
              <a:rPr lang="el-GR" dirty="0" smtClean="0"/>
              <a:t>Κάνει πολύ θόρυβο και απαιτείται σύστημα ψύξης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Asic</a:t>
            </a:r>
            <a:r>
              <a:rPr lang="en-US" dirty="0" smtClean="0"/>
              <a:t> Miners</a:t>
            </a:r>
            <a:endParaRPr lang="el-GR" dirty="0"/>
          </a:p>
        </p:txBody>
      </p:sp>
      <p:pic>
        <p:nvPicPr>
          <p:cNvPr id="6" name="Content Placeholder 5" descr="asic-mine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4736" y="1600200"/>
            <a:ext cx="4894527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Ποια είναι η λύση;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en-US" dirty="0" smtClean="0"/>
              <a:t>ining Farms</a:t>
            </a:r>
          </a:p>
          <a:p>
            <a:r>
              <a:rPr lang="el-GR" dirty="0" smtClean="0"/>
              <a:t>Μπορείτε να ξεκινήσετε άμεσα με μικρή επένδυση</a:t>
            </a:r>
          </a:p>
          <a:p>
            <a:r>
              <a:rPr lang="el-GR" dirty="0" smtClean="0"/>
              <a:t>Παίρνετε μετοχές από ΑΕ </a:t>
            </a:r>
          </a:p>
          <a:p>
            <a:r>
              <a:rPr lang="el-GR" dirty="0" smtClean="0"/>
              <a:t>Γίνεται πραγματική εξόρυξη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Ποια το όφελος;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Παραγωγική ικανότητα 15% με την σημερινή τιμή του </a:t>
            </a:r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l-GR" dirty="0" smtClean="0"/>
              <a:t>στα $60.000</a:t>
            </a:r>
          </a:p>
          <a:p>
            <a:r>
              <a:rPr lang="el-GR" dirty="0" smtClean="0"/>
              <a:t>Ετήσιο μέρισμα ανάλογα με την παραγωγή και την τιμή του </a:t>
            </a:r>
            <a:r>
              <a:rPr lang="en-US" dirty="0" err="1" smtClean="0"/>
              <a:t>Bitcoin</a:t>
            </a:r>
            <a:endParaRPr lang="en-US" dirty="0" smtClean="0"/>
          </a:p>
          <a:p>
            <a:r>
              <a:rPr lang="el-GR" dirty="0" smtClean="0"/>
              <a:t>100% διακράτηση κεφαλαίου, επειδή έχετε μετοχές μπορείτε να τις πουλήσετε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γίνεται η εξόρυξη;</a:t>
            </a:r>
            <a:endParaRPr lang="el-GR" dirty="0"/>
          </a:p>
        </p:txBody>
      </p:sp>
      <p:pic>
        <p:nvPicPr>
          <p:cNvPr id="4" name="Content Placeholder 3" descr="fbtoboltaika-bitcoin-mining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7605"/>
            <a:ext cx="8229600" cy="377115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l-GR" dirty="0" smtClean="0"/>
              <a:t>Φωτοβολταϊκά πάρκα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Πράσινη ενέργεια</a:t>
            </a:r>
          </a:p>
          <a:p>
            <a:r>
              <a:rPr lang="el-GR" dirty="0" smtClean="0"/>
              <a:t>Φιλική προς το περιβάλλον</a:t>
            </a:r>
          </a:p>
          <a:p>
            <a:r>
              <a:rPr lang="el-GR" dirty="0" smtClean="0"/>
              <a:t>24ωρη λειτουργία</a:t>
            </a:r>
          </a:p>
          <a:p>
            <a:r>
              <a:rPr lang="el-GR" dirty="0" smtClean="0"/>
              <a:t>Φθηνό ρεύμα</a:t>
            </a:r>
          </a:p>
          <a:p>
            <a:r>
              <a:rPr lang="el-GR" dirty="0" smtClean="0"/>
              <a:t>Επεκτασιμότητα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ΠΟΙΟΣ ΕΙΜΑΙ;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Σπούδασα χρηματοοικονομική και λογιστική </a:t>
            </a:r>
            <a:r>
              <a:rPr lang="en-US" dirty="0" smtClean="0"/>
              <a:t>Buchinghamshire University College </a:t>
            </a:r>
          </a:p>
          <a:p>
            <a:r>
              <a:rPr lang="en-US" dirty="0" smtClean="0"/>
              <a:t>MBA </a:t>
            </a:r>
            <a:r>
              <a:rPr lang="el-GR" dirty="0" smtClean="0"/>
              <a:t>Διοίκηση Επιχειρήσεων</a:t>
            </a:r>
          </a:p>
          <a:p>
            <a:r>
              <a:rPr lang="en-US" dirty="0" smtClean="0"/>
              <a:t>SEO Agency Paramarketing.gr</a:t>
            </a:r>
          </a:p>
          <a:p>
            <a:r>
              <a:rPr lang="en-US" dirty="0" smtClean="0"/>
              <a:t>Affiliate </a:t>
            </a:r>
            <a:r>
              <a:rPr lang="en-US" dirty="0" smtClean="0"/>
              <a:t>marketing </a:t>
            </a: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Φωτοβολταικό </a:t>
            </a:r>
            <a:r>
              <a:rPr lang="el-GR" dirty="0" smtClean="0"/>
              <a:t>Πάρκο Ισχύς </a:t>
            </a:r>
            <a:r>
              <a:rPr lang="el-GR" dirty="0" smtClean="0"/>
              <a:t>1Μ</a:t>
            </a:r>
            <a:r>
              <a:rPr lang="en-US" dirty="0" smtClean="0"/>
              <a:t>W</a:t>
            </a:r>
            <a:endParaRPr lang="el-GR" dirty="0"/>
          </a:p>
        </p:txBody>
      </p:sp>
      <p:pic>
        <p:nvPicPr>
          <p:cNvPr id="4" name="Content Placeholder 3" descr="fotoboltaiko-parko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160" y="1634331"/>
            <a:ext cx="6583680" cy="44577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 Φωτοβολταικό </a:t>
            </a:r>
            <a:r>
              <a:rPr lang="el-GR" dirty="0" smtClean="0"/>
              <a:t>Πάρκο Ισχύς 1Μ</a:t>
            </a:r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 </a:t>
            </a:r>
            <a:r>
              <a:rPr lang="en-US" dirty="0" smtClean="0"/>
              <a:t>220</a:t>
            </a:r>
            <a:r>
              <a:rPr lang="el-GR" dirty="0" smtClean="0"/>
              <a:t> </a:t>
            </a:r>
            <a:r>
              <a:rPr lang="en-US" dirty="0" smtClean="0"/>
              <a:t>Miners</a:t>
            </a:r>
            <a:endParaRPr lang="en-US" dirty="0" smtClean="0"/>
          </a:p>
          <a:p>
            <a:r>
              <a:rPr lang="el-GR" dirty="0" smtClean="0"/>
              <a:t>Ισχύς </a:t>
            </a:r>
            <a:r>
              <a:rPr lang="en-US" dirty="0" smtClean="0"/>
              <a:t>miner</a:t>
            </a:r>
            <a:r>
              <a:rPr lang="el-GR" dirty="0" smtClean="0"/>
              <a:t> </a:t>
            </a:r>
            <a:r>
              <a:rPr lang="en-US" dirty="0" smtClean="0"/>
              <a:t>3.4 </a:t>
            </a:r>
            <a:r>
              <a:rPr lang="en-US" dirty="0" smtClean="0"/>
              <a:t>kW /miner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Miner </a:t>
            </a:r>
            <a:r>
              <a:rPr lang="en-US" dirty="0" err="1" smtClean="0"/>
              <a:t>Hashrate</a:t>
            </a:r>
            <a:r>
              <a:rPr lang="el-GR" dirty="0" smtClean="0"/>
              <a:t> </a:t>
            </a:r>
            <a:r>
              <a:rPr lang="en-US" dirty="0" smtClean="0"/>
              <a:t>105Th/sec</a:t>
            </a:r>
            <a:endParaRPr lang="en-US" dirty="0" smtClean="0"/>
          </a:p>
          <a:p>
            <a:r>
              <a:rPr lang="el-GR" dirty="0" smtClean="0"/>
              <a:t>Συνολικό </a:t>
            </a:r>
            <a:r>
              <a:rPr lang="en-US" dirty="0" err="1" smtClean="0"/>
              <a:t>Hashrate</a:t>
            </a:r>
            <a:r>
              <a:rPr lang="el-GR" dirty="0" smtClean="0"/>
              <a:t> </a:t>
            </a:r>
            <a:r>
              <a:rPr lang="en-US" dirty="0" smtClean="0"/>
              <a:t>23100 </a:t>
            </a:r>
            <a:r>
              <a:rPr lang="en-US" dirty="0" err="1" smtClean="0"/>
              <a:t>Th</a:t>
            </a:r>
            <a:r>
              <a:rPr lang="en-US" dirty="0" smtClean="0"/>
              <a:t>/sec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Φωτοβολταικό Πάρκο Ισχύς 500Κ</a:t>
            </a:r>
            <a:r>
              <a:rPr lang="en-US" dirty="0" smtClean="0"/>
              <a:t>W</a:t>
            </a:r>
            <a:endParaRPr lang="el-GR" dirty="0"/>
          </a:p>
        </p:txBody>
      </p:sp>
      <p:pic>
        <p:nvPicPr>
          <p:cNvPr id="4" name="Content Placeholder 3" descr="fotoboltaikopark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4040" y="1672431"/>
            <a:ext cx="5455920" cy="43815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Φωτοβολταικό Πάρκο Ισχύς </a:t>
            </a:r>
            <a:r>
              <a:rPr lang="el-GR" dirty="0" smtClean="0"/>
              <a:t>500Κ</a:t>
            </a:r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n-US" dirty="0" smtClean="0"/>
              <a:t>10</a:t>
            </a:r>
            <a:r>
              <a:rPr lang="el-GR" dirty="0" smtClean="0"/>
              <a:t> </a:t>
            </a:r>
            <a:r>
              <a:rPr lang="en-US" dirty="0" smtClean="0"/>
              <a:t>Miners</a:t>
            </a:r>
            <a:endParaRPr lang="en-US" dirty="0" smtClean="0"/>
          </a:p>
          <a:p>
            <a:r>
              <a:rPr lang="el-GR" dirty="0" smtClean="0"/>
              <a:t>Ισχύς </a:t>
            </a:r>
            <a:r>
              <a:rPr lang="en-US" dirty="0" smtClean="0"/>
              <a:t>miner</a:t>
            </a:r>
            <a:r>
              <a:rPr lang="el-GR" dirty="0" smtClean="0"/>
              <a:t> </a:t>
            </a:r>
            <a:r>
              <a:rPr lang="en-US" dirty="0" smtClean="0"/>
              <a:t>3.4 </a:t>
            </a:r>
            <a:r>
              <a:rPr lang="en-US" dirty="0" smtClean="0"/>
              <a:t>kW /miner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Miner </a:t>
            </a:r>
            <a:r>
              <a:rPr lang="en-US" dirty="0" err="1" smtClean="0"/>
              <a:t>Hashrate</a:t>
            </a:r>
            <a:r>
              <a:rPr lang="el-GR" dirty="0" smtClean="0"/>
              <a:t> </a:t>
            </a:r>
            <a:r>
              <a:rPr lang="en-US" dirty="0" smtClean="0"/>
              <a:t>105Th/sec</a:t>
            </a:r>
            <a:endParaRPr lang="en-US" dirty="0" smtClean="0"/>
          </a:p>
          <a:p>
            <a:r>
              <a:rPr lang="el-GR" dirty="0" smtClean="0"/>
              <a:t>Συνολικό </a:t>
            </a:r>
            <a:r>
              <a:rPr lang="en-US" dirty="0" err="1" smtClean="0"/>
              <a:t>Hashrate</a:t>
            </a:r>
            <a:r>
              <a:rPr lang="el-GR" dirty="0" smtClean="0"/>
              <a:t> </a:t>
            </a:r>
            <a:r>
              <a:rPr lang="en-US" dirty="0" smtClean="0"/>
              <a:t>11550Th/sec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ξεκινάω;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Πακέτο </a:t>
            </a:r>
            <a:r>
              <a:rPr lang="el-GR" dirty="0" smtClean="0"/>
              <a:t>Νο1 </a:t>
            </a:r>
            <a:r>
              <a:rPr lang="el-GR" b="1" dirty="0" smtClean="0"/>
              <a:t>1.000€</a:t>
            </a:r>
            <a:endParaRPr lang="el-GR" dirty="0" smtClean="0"/>
          </a:p>
          <a:p>
            <a:r>
              <a:rPr lang="el-GR" b="1" dirty="0" smtClean="0"/>
              <a:t>Πακέτο </a:t>
            </a:r>
            <a:r>
              <a:rPr lang="el-GR" dirty="0" smtClean="0"/>
              <a:t>Νο2 </a:t>
            </a:r>
            <a:r>
              <a:rPr lang="el-GR" b="1" dirty="0" smtClean="0"/>
              <a:t>10.000€</a:t>
            </a:r>
            <a:endParaRPr lang="el-GR" dirty="0" smtClean="0"/>
          </a:p>
          <a:p>
            <a:r>
              <a:rPr lang="el-GR" b="1" dirty="0" smtClean="0"/>
              <a:t>Πακέτο </a:t>
            </a:r>
            <a:r>
              <a:rPr lang="el-GR" dirty="0" smtClean="0"/>
              <a:t>Νο3 </a:t>
            </a:r>
            <a:r>
              <a:rPr lang="el-GR" b="1" dirty="0" smtClean="0"/>
              <a:t>100.000€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Καταθέστε τα χρήματα στον λογαριασμό της εταιρείας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White Nights Enterprises OU, Tallinn Estonia</a:t>
            </a:r>
            <a:br>
              <a:rPr lang="en-US" dirty="0" smtClean="0"/>
            </a:br>
            <a:r>
              <a:rPr lang="en-US" b="1" dirty="0" smtClean="0"/>
              <a:t>IBANs: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Revolut</a:t>
            </a:r>
            <a:r>
              <a:rPr lang="en-US" dirty="0" smtClean="0"/>
              <a:t>: LT183250046545727456 Swift: CHASDEFX REVOLT21 (euro)</a:t>
            </a:r>
            <a:br>
              <a:rPr lang="en-US" dirty="0" smtClean="0"/>
            </a:br>
            <a:r>
              <a:rPr lang="el-GR" dirty="0" smtClean="0"/>
              <a:t>Πειραιώς: </a:t>
            </a:r>
            <a:r>
              <a:rPr lang="en-US" dirty="0" smtClean="0"/>
              <a:t>GR5801727940005794109266439</a:t>
            </a:r>
            <a:br>
              <a:rPr lang="en-US" dirty="0" smtClean="0"/>
            </a:br>
            <a:r>
              <a:rPr lang="el-GR" dirty="0" smtClean="0"/>
              <a:t>Συνεταιριστική Τρ. Θεσσαλίας: </a:t>
            </a:r>
            <a:r>
              <a:rPr lang="en-US" dirty="0" smtClean="0"/>
              <a:t>GR21091010800031080454950003</a:t>
            </a:r>
            <a:br>
              <a:rPr lang="en-US" dirty="0" smtClean="0"/>
            </a:br>
            <a:r>
              <a:rPr lang="en-US" dirty="0" err="1" smtClean="0"/>
              <a:t>Usdt</a:t>
            </a:r>
            <a:r>
              <a:rPr lang="en-US" dirty="0" smtClean="0"/>
              <a:t>: TXdrHy3QdNvy7HApCfMTvHaBC37a7w9jxS TRC20 Network 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Επικοινωνήστε μαζί μου </a:t>
            </a:r>
            <a:r>
              <a:rPr lang="en-US" dirty="0" smtClean="0"/>
              <a:t>6972.364.387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Στείλτε μας το καταθετήριο ή το αποδεικτικό κατάθεσης</a:t>
            </a:r>
          </a:p>
          <a:p>
            <a:r>
              <a:rPr lang="el-GR" dirty="0" smtClean="0"/>
              <a:t>Αντίγραφο ταυτότητας 2 όψεις ή διαβατήριο</a:t>
            </a:r>
          </a:p>
          <a:p>
            <a:r>
              <a:rPr lang="el-GR" dirty="0" smtClean="0"/>
              <a:t>Και θα λάβετε τις μετοχές σας στο </a:t>
            </a:r>
            <a:r>
              <a:rPr lang="en-US" dirty="0" smtClean="0"/>
              <a:t>email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Σας ευχαριστώ πολύ!</a:t>
            </a:r>
            <a:endParaRPr lang="el-GR" dirty="0"/>
          </a:p>
        </p:txBody>
      </p:sp>
      <p:pic>
        <p:nvPicPr>
          <p:cNvPr id="4" name="Content Placeholder 3" descr="310734056_5575118372526747_532528313231639671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</a:t>
            </a:r>
            <a:r>
              <a:rPr lang="en-US" dirty="0" err="1" smtClean="0"/>
              <a:t>Bitcoin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Οικονομική κρίση 2008</a:t>
            </a:r>
          </a:p>
          <a:p>
            <a:r>
              <a:rPr lang="en-US" dirty="0" smtClean="0"/>
              <a:t>Warren Buffet</a:t>
            </a:r>
          </a:p>
          <a:p>
            <a:r>
              <a:rPr lang="el-GR" dirty="0" smtClean="0"/>
              <a:t>Παγκόσμιο κράχ</a:t>
            </a:r>
            <a:endParaRPr lang="en-US" dirty="0" smtClean="0"/>
          </a:p>
          <a:p>
            <a:endParaRPr lang="el-GR" dirty="0" smtClean="0"/>
          </a:p>
        </p:txBody>
      </p:sp>
      <p:pic>
        <p:nvPicPr>
          <p:cNvPr id="4" name="Picture 3" descr="104864179-20150331-0014-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4191000" cy="27933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Χρεωστική Τραπεζική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Σχεδιασμένο το σύστημα να αποτυγχάνει ανά 20 χρόνια</a:t>
            </a:r>
          </a:p>
          <a:p>
            <a:r>
              <a:rPr lang="el-GR" dirty="0" smtClean="0"/>
              <a:t>Ελλάδα 2008</a:t>
            </a:r>
          </a:p>
          <a:p>
            <a:r>
              <a:rPr lang="el-GR" dirty="0" smtClean="0"/>
              <a:t>Κύπρος 2013</a:t>
            </a:r>
          </a:p>
          <a:p>
            <a:r>
              <a:rPr lang="el-GR" dirty="0" smtClean="0"/>
              <a:t>Κίνα 2022</a:t>
            </a:r>
          </a:p>
          <a:p>
            <a:r>
              <a:rPr lang="el-GR" dirty="0" smtClean="0"/>
              <a:t>Λίβανος 2022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χρήμα;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Κάθε τι που έχει ανταλλακτική αξία επέχει θέση χρήματος (Πολιτική Οικονομία)</a:t>
            </a:r>
          </a:p>
          <a:p>
            <a:r>
              <a:rPr lang="el-GR" dirty="0" smtClean="0"/>
              <a:t>Το ευρώ έπαψε να έχει αξία άρα δεν είναι χρήμα αλλά νόμισμα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Μέσα διασφάλισης αποθήκευσης πλούτου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Ακίνητα</a:t>
            </a:r>
          </a:p>
          <a:p>
            <a:r>
              <a:rPr lang="el-GR" dirty="0" smtClean="0"/>
              <a:t>Χρυσός</a:t>
            </a:r>
          </a:p>
          <a:p>
            <a:r>
              <a:rPr lang="el-GR" dirty="0" smtClean="0"/>
              <a:t>Έργα Τέχνης</a:t>
            </a:r>
          </a:p>
          <a:p>
            <a:r>
              <a:rPr lang="en-US" dirty="0" err="1" smtClean="0"/>
              <a:t>Bitcoin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χρήματος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Greshams</a:t>
            </a:r>
            <a:r>
              <a:rPr lang="en-US" dirty="0" smtClean="0"/>
              <a:t> Law) </a:t>
            </a:r>
            <a:r>
              <a:rPr lang="el-GR" dirty="0" smtClean="0"/>
              <a:t>Καλό και κακό χρήμα</a:t>
            </a:r>
            <a:endParaRPr lang="en-US" dirty="0" smtClean="0"/>
          </a:p>
          <a:p>
            <a:r>
              <a:rPr lang="el-GR" dirty="0" smtClean="0"/>
              <a:t>Αδιάβλητο</a:t>
            </a:r>
          </a:p>
          <a:p>
            <a:r>
              <a:rPr lang="el-GR" dirty="0" smtClean="0"/>
              <a:t>Σταθερή αξία</a:t>
            </a:r>
          </a:p>
          <a:p>
            <a:r>
              <a:rPr lang="el-GR" dirty="0" smtClean="0"/>
              <a:t>Αναγνωρίσιμο</a:t>
            </a:r>
          </a:p>
          <a:p>
            <a:r>
              <a:rPr lang="el-GR" dirty="0" smtClean="0"/>
              <a:t>Αντάλλαξιμο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Satoshi </a:t>
            </a:r>
            <a:r>
              <a:rPr lang="en-US" dirty="0" err="1" smtClean="0"/>
              <a:t>Nakamoto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31-10-2008 Whitepaper </a:t>
            </a:r>
            <a:r>
              <a:rPr lang="en-US" b="1" dirty="0" smtClean="0">
                <a:hlinkClick r:id="rId2"/>
              </a:rPr>
              <a:t>A Peer-to-Peer Electronic Cash System - Bitcoin.org</a:t>
            </a:r>
          </a:p>
          <a:p>
            <a:r>
              <a:rPr lang="el-GR" dirty="0" smtClean="0"/>
              <a:t>Χρειαζόμασταν ένα νέο χρήμα</a:t>
            </a:r>
          </a:p>
          <a:p>
            <a:r>
              <a:rPr lang="el-GR" dirty="0" smtClean="0"/>
              <a:t>Νέο αποκεντρωμένο τραπεζικό σύστημα (</a:t>
            </a:r>
            <a:r>
              <a:rPr lang="en-US" dirty="0" smtClean="0"/>
              <a:t>back up </a:t>
            </a:r>
            <a:r>
              <a:rPr lang="el-GR" dirty="0" smtClean="0"/>
              <a:t>σε περίπτωση κατάρρευσης του επίσημου συστήματος)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623</Words>
  <Application>Microsoft Office PowerPoint</Application>
  <PresentationFormat>On-screen Show (4:3)</PresentationFormat>
  <Paragraphs>135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BITCOIN MINING FARMS ΠΩΣ ΝΑ ΕΠΕΝΔΥΣΕΤΕ ΣΤΗΝ ΕΞΟΡΥΞΗ ΤΩΡΑ</vt:lpstr>
      <vt:lpstr>DISCLAIMER</vt:lpstr>
      <vt:lpstr>ΠΟΙΟΣ ΕΙΜΑΙ;</vt:lpstr>
      <vt:lpstr>Γιατί Bitcoin;</vt:lpstr>
      <vt:lpstr>Χρεωστική Τραπεζική</vt:lpstr>
      <vt:lpstr>Τι είναι χρήμα;</vt:lpstr>
      <vt:lpstr>Μέσα διασφάλισης αποθήκευσης πλούτου</vt:lpstr>
      <vt:lpstr>Χαρακτηριστικά χρήματος</vt:lpstr>
      <vt:lpstr>Satoshi Nakamoto</vt:lpstr>
      <vt:lpstr>Τι είναι το Bitcoin;</vt:lpstr>
      <vt:lpstr>Τι είναι το Bitcoin;</vt:lpstr>
      <vt:lpstr>Τι είναι το Bitcoin;</vt:lpstr>
      <vt:lpstr>Τι είναι το Bitcoin;</vt:lpstr>
      <vt:lpstr>46.4 δις $ Ημερήσιος Όγκος 2024</vt:lpstr>
      <vt:lpstr>Είναι αργά να μπείτε στο Bitcoin;</vt:lpstr>
      <vt:lpstr>Είναι κερδοσκοπικό το BTC;</vt:lpstr>
      <vt:lpstr>Πόσο θα πάει το BTC; Stock To Flow Model Plan B</vt:lpstr>
      <vt:lpstr>Πότε θα περάσει τις 100.000€;</vt:lpstr>
      <vt:lpstr>Σπανιότητα</vt:lpstr>
      <vt:lpstr>Υιοθέτηση του Bitcoin</vt:lpstr>
      <vt:lpstr>Χρηστικότητα (usability)</vt:lpstr>
      <vt:lpstr>Πως αποκτάμε Bitcoin;</vt:lpstr>
      <vt:lpstr>Ερωτήσεις;</vt:lpstr>
      <vt:lpstr>Bitcoin mining farms</vt:lpstr>
      <vt:lpstr>Asic Miners</vt:lpstr>
      <vt:lpstr>Ποια είναι η λύση;</vt:lpstr>
      <vt:lpstr>Ποια το όφελος;</vt:lpstr>
      <vt:lpstr>Πως γίνεται η εξόρυξη;</vt:lpstr>
      <vt:lpstr>2 Φωτοβολταϊκά πάρκα</vt:lpstr>
      <vt:lpstr>Φωτοβολταικό Πάρκο Ισχύς 1ΜW</vt:lpstr>
      <vt:lpstr>1 Φωτοβολταικό Πάρκο Ισχύς 1ΜW</vt:lpstr>
      <vt:lpstr>Φωτοβολταικό Πάρκο Ισχύς 500ΚW</vt:lpstr>
      <vt:lpstr>Φωτοβολταικό Πάρκο Ισχύς 500ΚW</vt:lpstr>
      <vt:lpstr>Πως ξεκινάω;</vt:lpstr>
      <vt:lpstr>Καταθέστε τα χρήματα στον λογαριασμό της εταιρείας</vt:lpstr>
      <vt:lpstr>Επικοινωνήστε μαζί μου 6972.364.387</vt:lpstr>
      <vt:lpstr>Σας ευχαριστώ πολύ!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ΓΙΑΤΙ BITCOIN; ΓΙΑΤΙ ΚΡΥΠΤΟ;</dc:title>
  <dc:creator>user</dc:creator>
  <cp:lastModifiedBy>user</cp:lastModifiedBy>
  <cp:revision>22</cp:revision>
  <dcterms:created xsi:type="dcterms:W3CDTF">2006-08-16T00:00:00Z</dcterms:created>
  <dcterms:modified xsi:type="dcterms:W3CDTF">2024-09-30T15:13:45Z</dcterms:modified>
</cp:coreProperties>
</file>